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03_F478EE07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3" r:id="rId4"/>
    <p:sldId id="258" r:id="rId5"/>
    <p:sldId id="264" r:id="rId6"/>
    <p:sldId id="259" r:id="rId7"/>
    <p:sldId id="265" r:id="rId8"/>
    <p:sldId id="267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4CB434-04C6-DCA9-28B5-D8CB4A68666E}" name="MAILLAT Didier" initials="" userId="S::didier.maillat@unifr.ch::dd0157dc-041f-4ab4-84cd-c81dd28bd9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CD2"/>
    <a:srgbClr val="CAE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405"/>
  </p:normalViewPr>
  <p:slideViewPr>
    <p:cSldViewPr snapToGrid="0">
      <p:cViewPr varScale="1">
        <p:scale>
          <a:sx n="114" d="100"/>
          <a:sy n="114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omments/modernComment_103_F478EE0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09FFA16-02CC-B746-BD50-5F7D5ED00B25}" authorId="{C94CB434-04C6-DCA9-28B5-D8CB4A68666E}" created="2025-05-12T15:50:28.77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01565959" sldId="259"/>
      <ac:graphicFrameMk id="9" creationId="{4AABDF64-5BC8-B7A8-8D4F-320735D7C948}"/>
      <ac:tblMk/>
      <ac:tcMk rowId="4035972618" colId="551174043"/>
      <ac:txMk cp="44" len="4">
        <ac:context len="84" hash="1218984986"/>
      </ac:txMk>
    </ac:txMkLst>
    <p188:pos x="9060841" y="2630593"/>
    <p188:txBody>
      <a:bodyPr/>
      <a:lstStyle/>
      <a:p>
        <a:r>
          <a:rPr lang="en-GB"/>
          <a:t>Add only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3E945FA-A717-2CA3-C28D-F5ED9DA56F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BFF1A0-A97F-1FB7-5BB7-41DE22B43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279DC-A038-8B4E-B359-EEDAB6870633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26A798-19F9-F1A6-7CDA-9238FD9758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F7EF90-4F70-2CA4-DB00-72AE8A176C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BAEB1-87E8-8341-A168-D1F71CE0A8A4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1992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9E5A0-7F00-384B-8462-5DFCF912E3AD}" type="datetimeFigureOut">
              <a:rPr lang="de-CH" smtClean="0"/>
              <a:t>19.05.25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https://lingedu.ch</a:t>
            </a:r>
          </a:p>
          <a:p>
            <a:r>
              <a:rPr lang="de-CH"/>
              <a:t>
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7C764-B667-184A-9619-EB05C0A4342D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91660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593FFB07-E2C6-294C-8384-20605F47E656}" type="slidenum">
              <a:rPr lang="de-CH" smtClean="0"/>
              <a:pPr/>
              <a:t>‹N›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0848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5269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07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32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283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22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00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923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3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349"/>
            <a:ext cx="101162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909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953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EE98-F69B-324A-9959-79D5EB3644DB}" type="slidenum">
              <a:rPr lang="de-CH" smtClean="0"/>
              <a:t>‹N›</a:t>
            </a:fld>
            <a:endParaRPr lang="de-CH"/>
          </a:p>
        </p:txBody>
      </p:sp>
      <p:pic>
        <p:nvPicPr>
          <p:cNvPr id="7" name="Grafik 1" descr="Immagine che contiene cerchio, Carattere, log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0D4D2D05-EE5A-64C3-E41E-7632541407D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-868" b="-867"/>
          <a:stretch/>
        </p:blipFill>
        <p:spPr bwMode="auto">
          <a:xfrm>
            <a:off x="160218" y="6079295"/>
            <a:ext cx="677982" cy="64217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m/news/articles/c1knxd24v8xo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reenmedinfo.com/article/chadox1-sars-cov-2-vaccination-putative-precipitant-adrenal-cris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3_F478EE0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nd.com/2024/11/democrats-still-dont-get-it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152C0AA8-C073-2394-E28F-29EE1CBB5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67338"/>
            <a:ext cx="9144000" cy="2387600"/>
          </a:xfrm>
        </p:spPr>
        <p:txBody>
          <a:bodyPr/>
          <a:lstStyle/>
          <a:p>
            <a:r>
              <a:rPr lang="it-CH" b="1" dirty="0">
                <a:latin typeface="+mj-lt"/>
              </a:rPr>
              <a:t>News categorization &amp; examples</a:t>
            </a:r>
          </a:p>
        </p:txBody>
      </p:sp>
    </p:spTree>
    <p:extLst>
      <p:ext uri="{BB962C8B-B14F-4D97-AF65-F5344CB8AC3E}">
        <p14:creationId xmlns:p14="http://schemas.microsoft.com/office/powerpoint/2010/main" val="388358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5735B-BF31-D713-4BED-D10591F05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9F90B7-1F94-3228-3C7E-079FB1D58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3196196" cy="4480726"/>
          </a:xfrm>
        </p:spPr>
        <p:txBody>
          <a:bodyPr>
            <a:normAutofit/>
          </a:bodyPr>
          <a:lstStyle/>
          <a:p>
            <a:r>
              <a:rPr lang="it-CH" sz="4800" b="1" dirty="0">
                <a:latin typeface="+mn-lt"/>
              </a:rPr>
              <a:t>Linguistic Cues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25F679-6EA2-13F6-8CF7-463B8F8BB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9655" y="1048638"/>
            <a:ext cx="5640768" cy="4760724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it-CH" sz="2400" b="1" dirty="0">
                <a:latin typeface="+mn-lt"/>
              </a:rPr>
              <a:t>Fabricated news</a:t>
            </a:r>
          </a:p>
          <a:p>
            <a:pPr marL="0" indent="0" algn="ctr">
              <a:buNone/>
            </a:pPr>
            <a:endParaRPr lang="it-CH" sz="2400" b="1" dirty="0">
              <a:latin typeface="+mn-lt"/>
            </a:endParaRPr>
          </a:p>
          <a:p>
            <a:pPr lvl="1"/>
            <a:r>
              <a:rPr lang="it-CH" sz="2000" dirty="0">
                <a:effectLst/>
                <a:latin typeface="+mn-lt"/>
              </a:rPr>
              <a:t>Grammar, spelling or punctuation mistakes</a:t>
            </a:r>
          </a:p>
          <a:p>
            <a:pPr lvl="1"/>
            <a:r>
              <a:rPr lang="it-CH" sz="2000" dirty="0">
                <a:effectLst/>
                <a:latin typeface="+mn-lt"/>
              </a:rPr>
              <a:t>Present tense verbs</a:t>
            </a:r>
            <a:endParaRPr lang="it-CH" sz="1100" dirty="0">
              <a:latin typeface="+mn-lt"/>
            </a:endParaRPr>
          </a:p>
          <a:p>
            <a:pPr lvl="1"/>
            <a:r>
              <a:rPr lang="it-CH" sz="2000" dirty="0">
                <a:effectLst/>
                <a:latin typeface="+mn-lt"/>
              </a:rPr>
              <a:t>Cites first names </a:t>
            </a:r>
            <a:endParaRPr lang="it-CH" sz="1100" dirty="0">
              <a:effectLst/>
              <a:latin typeface="+mn-lt"/>
            </a:endParaRPr>
          </a:p>
          <a:p>
            <a:pPr lvl="1"/>
            <a:r>
              <a:rPr lang="it-CH" sz="2000" dirty="0">
                <a:latin typeface="+mn-lt"/>
              </a:rPr>
              <a:t>No journalistic style</a:t>
            </a:r>
          </a:p>
          <a:p>
            <a:pPr lvl="1"/>
            <a:r>
              <a:rPr lang="it-CH" sz="2000" dirty="0">
                <a:effectLst/>
                <a:latin typeface="+mn-lt"/>
              </a:rPr>
              <a:t>”Spectacle” and narrative writing</a:t>
            </a:r>
          </a:p>
          <a:p>
            <a:pPr lvl="1"/>
            <a:r>
              <a:rPr lang="it-CH" sz="2000" dirty="0">
                <a:effectLst/>
                <a:latin typeface="+mn-lt"/>
              </a:rPr>
              <a:t>Emotionally charged </a:t>
            </a:r>
          </a:p>
          <a:p>
            <a:pPr lvl="1"/>
            <a:r>
              <a:rPr lang="it-CH" sz="2000" dirty="0">
                <a:effectLst/>
                <a:latin typeface="+mn-lt"/>
              </a:rPr>
              <a:t>Use of hyperboles </a:t>
            </a:r>
          </a:p>
          <a:p>
            <a:pPr lvl="1"/>
            <a:r>
              <a:rPr lang="it-CH" sz="2000" dirty="0">
                <a:effectLst/>
                <a:latin typeface="+mn-lt"/>
              </a:rPr>
              <a:t>All CAPS and exclamations </a:t>
            </a:r>
          </a:p>
          <a:p>
            <a:pPr lvl="1"/>
            <a:r>
              <a:rPr lang="it-CH" sz="2000" dirty="0">
                <a:effectLst/>
                <a:latin typeface="+mn-lt"/>
              </a:rPr>
              <a:t>Misleading and clickbait headlines </a:t>
            </a:r>
            <a:endParaRPr lang="it-CH" sz="3600" dirty="0">
              <a:effectLst/>
              <a:latin typeface="+mn-lt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5675C3-E72A-C892-E7C3-34DFF8C48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10</a:t>
            </a:fld>
            <a:endParaRPr lang="de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3A020D-D24B-4F96-EC99-490DC298A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617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52731-0446-05BA-1FA2-1987BCE07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7B7702-4B06-3E6C-25E5-096012EE7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3253346" cy="4480726"/>
          </a:xfrm>
        </p:spPr>
        <p:txBody>
          <a:bodyPr>
            <a:normAutofit/>
          </a:bodyPr>
          <a:lstStyle/>
          <a:p>
            <a:r>
              <a:rPr lang="it-CH" sz="4800" b="1" dirty="0">
                <a:latin typeface="+mn-lt"/>
              </a:rPr>
              <a:t>Linguistic Cues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AD14AD-85CA-B8EA-3A6C-0958D8A21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3266" y="1294411"/>
            <a:ext cx="5640768" cy="4374952"/>
          </a:xfrm>
          <a:solidFill>
            <a:srgbClr val="F3ECD2"/>
          </a:solidFill>
          <a:ln w="1905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it-CH" sz="2400" b="1" dirty="0">
                <a:latin typeface="+mn-lt"/>
              </a:rPr>
              <a:t>Polarized and Sensationalist news</a:t>
            </a:r>
          </a:p>
          <a:p>
            <a:pPr marL="0" indent="0" algn="ctr">
              <a:buNone/>
            </a:pPr>
            <a:endParaRPr lang="it-CH" sz="2400" b="1" dirty="0">
              <a:latin typeface="+mn-lt"/>
            </a:endParaRPr>
          </a:p>
          <a:p>
            <a:pPr lvl="1"/>
            <a:r>
              <a:rPr lang="it-CH" sz="2000" dirty="0">
                <a:effectLst/>
                <a:latin typeface="+mn-lt"/>
              </a:rPr>
              <a:t>Lacks evidence</a:t>
            </a:r>
          </a:p>
          <a:p>
            <a:pPr lvl="1"/>
            <a:r>
              <a:rPr lang="it-CH" sz="2000" dirty="0">
                <a:effectLst/>
                <a:latin typeface="+mn-lt"/>
              </a:rPr>
              <a:t>Excessive capitalizations </a:t>
            </a:r>
          </a:p>
          <a:p>
            <a:pPr lvl="1"/>
            <a:r>
              <a:rPr lang="it-CH" sz="2000" dirty="0">
                <a:effectLst/>
                <a:latin typeface="+mn-lt"/>
              </a:rPr>
              <a:t>Use of alarm words</a:t>
            </a:r>
          </a:p>
          <a:p>
            <a:pPr lvl="1"/>
            <a:r>
              <a:rPr lang="it-CH" sz="2000" dirty="0">
                <a:latin typeface="+mn-lt"/>
              </a:rPr>
              <a:t>Generalizations</a:t>
            </a:r>
          </a:p>
          <a:p>
            <a:pPr lvl="1"/>
            <a:r>
              <a:rPr lang="it-CH" sz="2000" dirty="0">
                <a:effectLst/>
                <a:latin typeface="+mn-lt"/>
              </a:rPr>
              <a:t>”Spectacle” and narrative writing</a:t>
            </a:r>
          </a:p>
          <a:p>
            <a:pPr lvl="1"/>
            <a:r>
              <a:rPr lang="it-CH" sz="2000" dirty="0">
                <a:effectLst/>
                <a:latin typeface="+mn-lt"/>
              </a:rPr>
              <a:t>Emotionally charged</a:t>
            </a:r>
          </a:p>
          <a:p>
            <a:pPr lvl="1"/>
            <a:r>
              <a:rPr lang="it-CH" sz="2000" dirty="0">
                <a:effectLst/>
                <a:latin typeface="+mn-lt"/>
              </a:rPr>
              <a:t>Use of hyperboles</a:t>
            </a:r>
          </a:p>
          <a:p>
            <a:pPr lvl="1"/>
            <a:r>
              <a:rPr lang="it-CH" sz="2000" dirty="0">
                <a:effectLst/>
                <a:latin typeface="+mn-lt"/>
              </a:rPr>
              <a:t>All CAPS and exclamations </a:t>
            </a:r>
          </a:p>
          <a:p>
            <a:pPr lvl="1"/>
            <a:r>
              <a:rPr lang="it-CH" sz="2000" dirty="0">
                <a:effectLst/>
                <a:latin typeface="+mn-lt"/>
              </a:rPr>
              <a:t>Misleading and clickbait headlines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4F2D6E6-9DBE-8CD8-33F8-DD5ECDC9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11</a:t>
            </a:fld>
            <a:endParaRPr lang="de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5BA56D-507A-78D3-E081-1E77E359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4568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A79F47-F3F2-A3AC-F017-65D7DF560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2</a:t>
            </a:fld>
            <a:endParaRPr lang="de-CH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54428A9-124C-1A67-DF5B-BE4B077401C0}"/>
              </a:ext>
            </a:extLst>
          </p:cNvPr>
          <p:cNvSpPr txBox="1">
            <a:spLocks/>
          </p:cNvSpPr>
          <p:nvPr/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200" b="1" dirty="0">
                <a:latin typeface="+mj-lt"/>
              </a:rPr>
              <a:t>Real News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146D3F6C-9144-A9E1-663A-260D727AD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057661"/>
              </p:ext>
            </p:extLst>
          </p:nvPr>
        </p:nvGraphicFramePr>
        <p:xfrm>
          <a:off x="709460" y="1914771"/>
          <a:ext cx="10905067" cy="35367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11500">
                  <a:extLst>
                    <a:ext uri="{9D8B030D-6E8A-4147-A177-3AD203B41FA5}">
                      <a16:colId xmlns:a16="http://schemas.microsoft.com/office/drawing/2014/main" val="232905641"/>
                    </a:ext>
                  </a:extLst>
                </a:gridCol>
                <a:gridCol w="7793567">
                  <a:extLst>
                    <a:ext uri="{9D8B030D-6E8A-4147-A177-3AD203B41FA5}">
                      <a16:colId xmlns:a16="http://schemas.microsoft.com/office/drawing/2014/main" val="551174043"/>
                    </a:ext>
                  </a:extLst>
                </a:gridCol>
              </a:tblGrid>
              <a:tr h="501989">
                <a:tc>
                  <a:txBody>
                    <a:bodyPr/>
                    <a:lstStyle/>
                    <a:p>
                      <a:r>
                        <a:rPr lang="it-CH" sz="2200" b="1" dirty="0">
                          <a:latin typeface="+mn-lt"/>
                        </a:rPr>
                        <a:t>Characteristics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1">
                          <a:latin typeface="+mn-lt"/>
                        </a:rPr>
                        <a:t>Description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extLst>
                  <a:ext uri="{0D108BD9-81ED-4DB2-BD59-A6C34878D82A}">
                    <a16:rowId xmlns:a16="http://schemas.microsoft.com/office/drawing/2014/main" val="2539784574"/>
                  </a:ext>
                </a:extLst>
              </a:tr>
              <a:tr h="501989">
                <a:tc>
                  <a:txBody>
                    <a:bodyPr/>
                    <a:lstStyle/>
                    <a:p>
                      <a:r>
                        <a:rPr lang="it-CH" sz="2200" b="1">
                          <a:latin typeface="+mn-lt"/>
                        </a:rPr>
                        <a:t>Accuracy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Verified facts, impartial reporting, and balanced viewpoints.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885777557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r>
                        <a:rPr lang="it-CH" sz="2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Source Reliability</a:t>
                      </a:r>
                      <a:endParaRPr lang="it-CH" sz="2200" b="1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Written by professional journalists with known sources and clear attribution.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94408101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r>
                        <a:rPr lang="it-CH" sz="2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Structure</a:t>
                      </a:r>
                      <a:endParaRPr lang="it-CH" sz="2200" b="1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Follows traditional journalistic style, uses credible URLs and includes "About Us" and "Contact" sections.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4035972618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r>
                        <a:rPr lang="it-CH" sz="2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Verification</a:t>
                      </a:r>
                      <a:endParaRPr lang="it-CH" sz="2200" b="1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Fact-checked and edited with proof of credibility (like quotes from verified sources).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56356417"/>
                  </a:ext>
                </a:extLst>
              </a:tr>
            </a:tbl>
          </a:graphicData>
        </a:graphic>
      </p:graphicFrame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B031F2D-C12A-6E48-9B81-D58AF123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2190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Viso umano, vestiti, schermata&#10;&#10;Descrizione generata automaticamente">
            <a:extLst>
              <a:ext uri="{FF2B5EF4-FFF2-40B4-BE49-F238E27FC236}">
                <a16:creationId xmlns:a16="http://schemas.microsoft.com/office/drawing/2014/main" id="{CF7C44A2-E1EA-F5B5-1357-E166D536E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499" y="0"/>
            <a:ext cx="4579002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49457BC-3D37-AA33-05F9-B898384A5A1C}"/>
              </a:ext>
            </a:extLst>
          </p:cNvPr>
          <p:cNvSpPr txBox="1"/>
          <p:nvPr/>
        </p:nvSpPr>
        <p:spPr>
          <a:xfrm>
            <a:off x="8727135" y="5534398"/>
            <a:ext cx="31232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2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BBC News. </a:t>
            </a:r>
            <a:r>
              <a:rPr lang="it-CH" sz="1200" dirty="0">
                <a:solidFill>
                  <a:schemeClr val="bg1">
                    <a:lumMod val="75000"/>
                  </a:schemeClr>
                </a:solidFill>
              </a:rPr>
              <a:t>«</a:t>
            </a:r>
            <a:r>
              <a:rPr lang="it-CH" sz="12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Five survivors fund day after Red Sea tourist boat sinking.» Accessed December 1, 2024. </a:t>
            </a:r>
            <a:r>
              <a:rPr lang="it-CH" sz="1200" b="0" i="0" dirty="0">
                <a:effectLst/>
                <a:hlinkClick r:id="rId3"/>
              </a:rPr>
              <a:t>https://www.bbc.com/news/articles/c1knxd24v8xo</a:t>
            </a:r>
            <a:r>
              <a:rPr lang="it-CH" sz="1200" b="0" i="0" dirty="0">
                <a:effectLst/>
              </a:rPr>
              <a:t> </a:t>
            </a:r>
            <a:endParaRPr lang="it-CH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92F0269-B510-B8E1-28BF-7B8F3BD6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3</a:t>
            </a:fld>
            <a:endParaRPr lang="de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5BD0C77-E2D8-656A-2BA7-2D543F9FC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429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329DB-410F-D061-D3D1-747B8FF73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6CBB36-2C12-C2F7-D48D-85943E6BC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kern="1200" dirty="0">
                <a:latin typeface="+mn-lt"/>
              </a:rPr>
              <a:t>Fabricated News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73B97D4C-D938-D691-C40A-14F1EC7B3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740568"/>
              </p:ext>
            </p:extLst>
          </p:nvPr>
        </p:nvGraphicFramePr>
        <p:xfrm>
          <a:off x="709460" y="1788647"/>
          <a:ext cx="10905067" cy="381939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939705">
                  <a:extLst>
                    <a:ext uri="{9D8B030D-6E8A-4147-A177-3AD203B41FA5}">
                      <a16:colId xmlns:a16="http://schemas.microsoft.com/office/drawing/2014/main" val="232905641"/>
                    </a:ext>
                  </a:extLst>
                </a:gridCol>
                <a:gridCol w="7965362">
                  <a:extLst>
                    <a:ext uri="{9D8B030D-6E8A-4147-A177-3AD203B41FA5}">
                      <a16:colId xmlns:a16="http://schemas.microsoft.com/office/drawing/2014/main" val="551174043"/>
                    </a:ext>
                  </a:extLst>
                </a:gridCol>
              </a:tblGrid>
              <a:tr h="501989">
                <a:tc>
                  <a:txBody>
                    <a:bodyPr/>
                    <a:lstStyle/>
                    <a:p>
                      <a:r>
                        <a:rPr lang="it-CH" sz="2200" b="1" dirty="0">
                          <a:latin typeface="+mn-lt"/>
                        </a:rPr>
                        <a:t>Characteristics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1">
                          <a:latin typeface="+mn-lt"/>
                        </a:rPr>
                        <a:t>Description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extLst>
                  <a:ext uri="{0D108BD9-81ED-4DB2-BD59-A6C34878D82A}">
                    <a16:rowId xmlns:a16="http://schemas.microsoft.com/office/drawing/2014/main" val="2539784574"/>
                  </a:ext>
                </a:extLst>
              </a:tr>
              <a:tr h="501989">
                <a:tc>
                  <a:txBody>
                    <a:bodyPr/>
                    <a:lstStyle/>
                    <a:p>
                      <a:r>
                        <a:rPr lang="it-CH" sz="2200" b="1" dirty="0">
                          <a:latin typeface="+mn-lt"/>
                        </a:rPr>
                        <a:t>False Information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Made-up stories or misleading content, often emotionally charged or sensational.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885777557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Unreliable Sources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Sources are unknown or fake; often no verified quotes or reliable attribution.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94408101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Structure and Style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Low-quality writing, may have grammar/spelling mistakes, or clickbait titles.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4035972618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Purpose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Often created for financial gain or to mislead intentionally, usually circulated on social media.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56356417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0C31080-606D-4C90-D5BA-80067B5B7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4</a:t>
            </a:fld>
            <a:endParaRPr lang="de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81CCD7F-FE02-AA84-28A2-4A74E17D3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434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elettronica, computer, schermata&#10;&#10;Descrizione generata automaticamente">
            <a:extLst>
              <a:ext uri="{FF2B5EF4-FFF2-40B4-BE49-F238E27FC236}">
                <a16:creationId xmlns:a16="http://schemas.microsoft.com/office/drawing/2014/main" id="{BFEDDECB-DB0C-FBEC-5EA6-062F52A21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492" y="0"/>
            <a:ext cx="7055015" cy="6858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E7E8F65-DDB4-2A49-8B46-39B7523F254B}"/>
              </a:ext>
            </a:extLst>
          </p:cNvPr>
          <p:cNvSpPr txBox="1"/>
          <p:nvPr/>
        </p:nvSpPr>
        <p:spPr>
          <a:xfrm>
            <a:off x="9781599" y="5548149"/>
            <a:ext cx="241040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GreenMedInfo, "ChAdOx1-SARS-CoV-2 Vaccination: A Putative Precipitant of Adrenal Crises," accessed December 1, 2024, </a:t>
            </a:r>
            <a:r>
              <a:rPr lang="it-CH" sz="1050" b="0" i="0" dirty="0">
                <a:solidFill>
                  <a:schemeClr val="bg1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https://greenmedinfo.com/article/chadox1-sars-cov-2-vaccination-putative-precipitant-adrenal-crises</a:t>
            </a:r>
            <a:r>
              <a:rPr lang="it-CH" sz="105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  <a:endParaRPr lang="it-CH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1900BB0-3036-DAB9-370E-96785E590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5</a:t>
            </a:fld>
            <a:endParaRPr lang="de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B4B915-54C2-DE86-FF38-7120D69A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9287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5751D-879B-603F-EE80-573F68D00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8914CF-CBF8-5C52-899B-FC2217A3E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kern="1200" dirty="0">
                <a:latin typeface="+mn-lt"/>
              </a:rPr>
              <a:t>Polarized and Sensationalist Content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4AABDF64-5BC8-B7A8-8D4F-320735D7C9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446669"/>
              </p:ext>
            </p:extLst>
          </p:nvPr>
        </p:nvGraphicFramePr>
        <p:xfrm>
          <a:off x="709460" y="1841199"/>
          <a:ext cx="10905067" cy="381939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939705">
                  <a:extLst>
                    <a:ext uri="{9D8B030D-6E8A-4147-A177-3AD203B41FA5}">
                      <a16:colId xmlns:a16="http://schemas.microsoft.com/office/drawing/2014/main" val="232905641"/>
                    </a:ext>
                  </a:extLst>
                </a:gridCol>
                <a:gridCol w="7965362">
                  <a:extLst>
                    <a:ext uri="{9D8B030D-6E8A-4147-A177-3AD203B41FA5}">
                      <a16:colId xmlns:a16="http://schemas.microsoft.com/office/drawing/2014/main" val="551174043"/>
                    </a:ext>
                  </a:extLst>
                </a:gridCol>
              </a:tblGrid>
              <a:tr h="501989">
                <a:tc>
                  <a:txBody>
                    <a:bodyPr/>
                    <a:lstStyle/>
                    <a:p>
                      <a:r>
                        <a:rPr lang="it-CH" sz="2200" b="1">
                          <a:latin typeface="+mn-lt"/>
                        </a:rPr>
                        <a:t>Characteristics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1">
                          <a:latin typeface="+mn-lt"/>
                        </a:rPr>
                        <a:t>Description</a:t>
                      </a:r>
                      <a:endParaRPr lang="it-CH" sz="220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extLst>
                  <a:ext uri="{0D108BD9-81ED-4DB2-BD59-A6C34878D82A}">
                    <a16:rowId xmlns:a16="http://schemas.microsoft.com/office/drawing/2014/main" val="2539784574"/>
                  </a:ext>
                </a:extLst>
              </a:tr>
              <a:tr h="501989">
                <a:tc>
                  <a:txBody>
                    <a:bodyPr/>
                    <a:lstStyle/>
                    <a:p>
                      <a:r>
                        <a:rPr lang="it-CH" sz="2200" b="1" dirty="0">
                          <a:latin typeface="+mn-lt"/>
                        </a:rPr>
                        <a:t>Biased Reporting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 anchor="ctr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Stories strongly support a particular viewpoint, often lacking evidence.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885777557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Emotional Appeal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Uses charged language, extreme visuals, and attention-grabbing headlines.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94408101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One-Sided Sources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Limited or biased sources, often supporting only one political or ideological side.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4035972618"/>
                  </a:ext>
                </a:extLst>
              </a:tr>
              <a:tr h="844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Purpose</a:t>
                      </a:r>
                      <a:endParaRPr lang="it-CH" sz="2200" b="1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tc>
                  <a:txBody>
                    <a:bodyPr/>
                    <a:lstStyle/>
                    <a:p>
                      <a:r>
                        <a:rPr lang="it-CH" sz="2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Aimed at influencing opinion rather than providing balanced information.</a:t>
                      </a:r>
                      <a:endParaRPr lang="it-CH" sz="2200" dirty="0">
                        <a:latin typeface="+mn-lt"/>
                      </a:endParaRPr>
                    </a:p>
                  </a:txBody>
                  <a:tcPr marL="114088" marR="114088" marT="57044" marB="57044"/>
                </a:tc>
                <a:extLst>
                  <a:ext uri="{0D108BD9-81ED-4DB2-BD59-A6C34878D82A}">
                    <a16:rowId xmlns:a16="http://schemas.microsoft.com/office/drawing/2014/main" val="1556356417"/>
                  </a:ext>
                </a:extLst>
              </a:tr>
            </a:tbl>
          </a:graphicData>
        </a:graphic>
      </p:graphicFrame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3858715-3774-00F0-B4A0-F21E6C7F1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6</a:t>
            </a:fld>
            <a:endParaRPr lang="de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7434A0B-913A-39DD-FFDE-70F8C3894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0156595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schermata, Sito Web, Pagina Web&#10;&#10;Descrizione generata automaticamente">
            <a:extLst>
              <a:ext uri="{FF2B5EF4-FFF2-40B4-BE49-F238E27FC236}">
                <a16:creationId xmlns:a16="http://schemas.microsoft.com/office/drawing/2014/main" id="{98974BE8-DFCE-D8D4-28B1-4079A62F3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33" y="100013"/>
            <a:ext cx="6576243" cy="4517238"/>
          </a:xfrm>
          <a:prstGeom prst="rect">
            <a:avLst/>
          </a:prstGeom>
        </p:spPr>
      </p:pic>
      <p:pic>
        <p:nvPicPr>
          <p:cNvPr id="11" name="Immagine 10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85BD2E73-4A35-5F0F-3F4F-BEA456219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838" y="3192777"/>
            <a:ext cx="7086600" cy="329748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557F943-1D6B-1F83-40FA-F8C69BA9F2F0}"/>
              </a:ext>
            </a:extLst>
          </p:cNvPr>
          <p:cNvSpPr txBox="1"/>
          <p:nvPr/>
        </p:nvSpPr>
        <p:spPr>
          <a:xfrm>
            <a:off x="8484363" y="560553"/>
            <a:ext cx="3189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2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WND, "Democrats Still Don’t Get It," November 2024, accessed December 1, 2024, </a:t>
            </a:r>
            <a:r>
              <a:rPr lang="it-CH" sz="1200" b="0" i="0" dirty="0">
                <a:solidFill>
                  <a:schemeClr val="bg1">
                    <a:lumMod val="75000"/>
                  </a:schemeClr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https://www.wnd.com/2024/11/democrats-still-dont-get-it/</a:t>
            </a:r>
            <a:r>
              <a:rPr lang="it-CH" sz="1200" b="0" i="0" u="none" strike="noStrike" dirty="0">
                <a:solidFill>
                  <a:schemeClr val="bg1">
                    <a:lumMod val="75000"/>
                  </a:schemeClr>
                </a:solidFill>
                <a:effectLst/>
              </a:rPr>
              <a:t>.</a:t>
            </a:r>
            <a:endParaRPr lang="it-CH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AF2A263-0854-B9C8-B876-F6BE9579E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7</a:t>
            </a:fld>
            <a:endParaRPr lang="de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4525071-CC00-766B-F848-FF865AB3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819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B54E2-C1DD-C24C-73B3-DA303193F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2988A5-0A33-3A4A-8054-2954A19C3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7542"/>
            <a:ext cx="10515600" cy="1325563"/>
          </a:xfrm>
        </p:spPr>
        <p:txBody>
          <a:bodyPr/>
          <a:lstStyle/>
          <a:p>
            <a:pPr algn="ctr"/>
            <a:r>
              <a:rPr lang="it-CH" b="1" dirty="0">
                <a:latin typeface="+mj-lt"/>
              </a:rPr>
              <a:t>Linguistic Cues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F26927F-FE3D-7ADD-9408-B06F57EE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8</a:t>
            </a:fld>
            <a:endParaRPr lang="de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9F64706-062B-3EC3-DCBF-1C95CDC39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5026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F606EF-7D08-BA73-207E-377E6BC81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3233474" cy="4480726"/>
          </a:xfrm>
        </p:spPr>
        <p:txBody>
          <a:bodyPr>
            <a:normAutofit/>
          </a:bodyPr>
          <a:lstStyle/>
          <a:p>
            <a:r>
              <a:rPr lang="it-CH" sz="4800" b="1" dirty="0">
                <a:latin typeface="+mn-lt"/>
              </a:rPr>
              <a:t>Linguistic Cues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F1A4C0-46CD-5A72-356C-5C7388BEA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7412" y="1648870"/>
            <a:ext cx="4702848" cy="3560260"/>
          </a:xfrm>
          <a:noFill/>
          <a:ln w="1905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it-CH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Real news</a:t>
            </a:r>
          </a:p>
          <a:p>
            <a:pPr marL="0" indent="0">
              <a:buNone/>
            </a:pPr>
            <a:endParaRPr lang="it-CH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lvl="1"/>
            <a:r>
              <a:rPr lang="it-CH" dirty="0">
                <a:latin typeface="+mn-lt"/>
              </a:rPr>
              <a:t>Journalistic style</a:t>
            </a:r>
          </a:p>
          <a:p>
            <a:pPr lvl="1"/>
            <a:r>
              <a:rPr lang="it-CH" dirty="0">
                <a:latin typeface="+mn-lt"/>
              </a:rPr>
              <a:t>Frequent use of «today»</a:t>
            </a:r>
          </a:p>
          <a:p>
            <a:pPr lvl="1"/>
            <a:r>
              <a:rPr lang="it-CH" dirty="0">
                <a:latin typeface="+mn-lt"/>
              </a:rPr>
              <a:t>Use of last names to cite</a:t>
            </a:r>
          </a:p>
          <a:p>
            <a:pPr lvl="1"/>
            <a:r>
              <a:rPr lang="it-CH" dirty="0">
                <a:latin typeface="+mn-lt"/>
              </a:rPr>
              <a:t>Past tense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7A8D5E-D318-5161-982C-86BC045D2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5EE98-F69B-324A-9959-79D5EB3644DB}" type="slidenum">
              <a:rPr lang="de-CH" smtClean="0"/>
              <a:t>9</a:t>
            </a:fld>
            <a:endParaRPr lang="de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4132E9-D45E-41A2-78F2-67939289E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16850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ngEdu Astra Powerpoin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9EB4"/>
      </a:accent1>
      <a:accent2>
        <a:srgbClr val="16697A"/>
      </a:accent2>
      <a:accent3>
        <a:srgbClr val="C6E1E7"/>
      </a:accent3>
      <a:accent4>
        <a:srgbClr val="DFD2BC"/>
      </a:accent4>
      <a:accent5>
        <a:srgbClr val="2B4B66"/>
      </a:accent5>
      <a:accent6>
        <a:srgbClr val="0F172B"/>
      </a:accent6>
      <a:hlink>
        <a:srgbClr val="4EB4B3"/>
      </a:hlink>
      <a:folHlink>
        <a:srgbClr val="96577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ngEdu_PP_neu" id="{9F510254-0044-8A43-B73E-75AB64D1C0B9}" vid="{C18FCE35-18E4-314D-B3F2-B218D792A32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41</TotalTime>
  <Words>392</Words>
  <Application>Microsoft Macintosh PowerPoint</Application>
  <PresentationFormat>Widescreen</PresentationFormat>
  <Paragraphs>79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</vt:lpstr>
      <vt:lpstr>News categorization &amp; examples</vt:lpstr>
      <vt:lpstr>Presentazione standard di PowerPoint</vt:lpstr>
      <vt:lpstr>Presentazione standard di PowerPoint</vt:lpstr>
      <vt:lpstr>Fabricated News</vt:lpstr>
      <vt:lpstr>Presentazione standard di PowerPoint</vt:lpstr>
      <vt:lpstr>Polarized and Sensationalist Content</vt:lpstr>
      <vt:lpstr>Presentazione standard di PowerPoint</vt:lpstr>
      <vt:lpstr>Linguistic Cues</vt:lpstr>
      <vt:lpstr>Linguistic Cues</vt:lpstr>
      <vt:lpstr>Linguistic Cues</vt:lpstr>
      <vt:lpstr>Linguistic Cues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Pessina Chiara</dc:creator>
  <cp:lastModifiedBy>Pessina Chiara</cp:lastModifiedBy>
  <cp:revision>5</cp:revision>
  <dcterms:created xsi:type="dcterms:W3CDTF">2025-01-17T10:33:18Z</dcterms:created>
  <dcterms:modified xsi:type="dcterms:W3CDTF">2025-05-19T11:34:09Z</dcterms:modified>
</cp:coreProperties>
</file>